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Tonight is the summit of Module Two. The vice president wants three numbers for a board slide: each category's share of the company, growth against last year, and performance against finance's targets. All three share a secret: each one compares a filtered number to a differently filtered number, and nothing you can currently write can look sideways at a second context. The function that can is called CALCULATE, and it is — no exaggeration — the most important function in DAX. By the end of tonight you will also have built a proper date table, written year-to-date and year-over-year in two lines each, and connected the targets table that has been sitting alone in your model for two weeks. The island becomes a chart tonight.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the concept from last week's trailer, stated precisely. Every cell of every visual evaluates its measure inside a filter context: the combined filters from the cell's row and column headers, the visual's filters, the slicers, and the page. It is a two-step machine: filters select rows, then the measure computes over the survivors. The Furniture row of your margin table filters the model to Furniture — thirty thousand four hundred eighty-one sales rows survive — and Total Revenue sums those, giving twenty-four point eight million. Five cells, five contexts, one formula: that is where last week's five margins came from. Hold the machine in your head, because everything tonight is about deliberately editing step one.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CALCULATE evaluates a measure in a modified filter context: the first argument is the measure, and everything after it edits the filters. The canonical first use is percent of total. Revenue All Categories wraps Total Revenue in CALCULATE with ALL of Products — and ALL is a filter remover: it deletes whatever filters arrive from the products table. So in the Furniture cell, the plain measure sees Furniture's twenty-four point eight million, while the wrapped one sees the same context with the category filter deleted — the full sixty-six point eight one million. Divide them: Furniture is thirty-seven point one percent of the company. And here is the discipline that keeps CALCULATE honest for the rest of your career: before writing the arguments, say the sentence — compute this measure, as if the filters were… If you cannot finish the sentence in words, you are not ready to write the formula.</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Prediction beat. A student writes the percent-of-total denominator with ALL over the entire sales table instead of ALL of products — and the page has a Year slicer. What breaks? Say the sentence for their denominator: compute revenue as if sales carried no filters at all. No category filter — good, that was the intent. But also no year filter. The reader selects twenty twenty-five and the denominator quietly stays all-time: every percentage shrinks to about a third of its honest value, because twenty twenty-five is about a third of all-time revenue. No error, of course. The lesson: remove exactly the filters you mean to remove, and name the table you mean. You will build this exact bug on purpose in the Medium practice, watch it fail, and delete it.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questions need time intelligence, and time intelligence has one non-negotiable requirement: a proper date table. Power BI's auto date-slash-time option fakes one — a hidden calendar per date column — and professionals turn it off, because hidden calendars bloat the model and cannot be shared across facts. Instead: one calculated table, Dates, built with the CALENDAR function from January first twenty twenty-three through December thirty-first twenty twenty-six — one thousand four hundred sixty-one rows, one per day. Add Year and Month columns, sort Month by its number so April stops leading the year, and then the step everyone forgets: right-click, Mark as date table. Marking is the license — it is what tells the time functions this table can be trusted. Relate it to sales, and the star has a time spine.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the spine marked, two functions carry most of the time questions you will ever be asked. TOTALYTD accumulates within the year: in a twenty twenty-five monthly table, the June row reads nine point nine two million — January through June. And SAMEPERIODLASTYEAR is CALCULATE's context editing applied to time: it replaces the current date window with the same window shifted back a year. Revenue LY filtered to twenty twenty-five reports twenty twenty-four's eighteen point four million; the growth measure divides the difference by the base and reads plus twelve percent. Filter to June twenty twenty-six instead and the same two measures report June twenty twenty-five and plus fifteen point nine percent. The definitions never changed. Only the context did. That is the whole promise of the measure family: write the comparison once, and every year, month, category, and region inherits it.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now the promise kept. Finance's targets table — one thousand eighty rows at region by category by month — has sat unrelated since Lesson Four, because its grain columns had no unique one-side to hang from. Tonight the model has one: TargetMonth relates to the date spine, and two tiny calculated tables — Regions, built with DISTINCT from stores, and Categories from products — become the conformed dimensions both facts share. Attainment is then one honest measure: actual revenue divided by target revenue. For the first half of twenty twenty-six: eleven and a half million of actuals against ten point seven of target — one hundred seven point four percent. Slice by region and the board slide writes itself: the West leads at one hundred twelve point seven, the Southwest trails at one hundred five — and notice the headline hiding in plain sight: every region beat its target. Three weeks of modeling, and the island is a bar chart with a hundred-percent line.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discussion of the module, and it is a judgment call — which means there is no single right answer, and that is the lesson. Attainment is one hundred seven percent everywhere, and a manager concludes the targets were sandbagged. Ninety seconds: your move. Here is the shape of a good answer. First, the check: how were the targets set? In this company, roughly prior year plus eight percent. So beating them by seven points means growth ran around fifteen percent while the plan assumed eight. Second, the framing: that fact has two honest readings — the targets were conservative, or the performance was genuinely strong — and the data alone cannot pick between them. The analyst's job is to surface the methodology so the room argues about the right thing, and never, ever, to adjust the measure until the number flatters somebody's story. The number is the number. The argument is about what it means.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Tonight in three moves: CALCULATE edits the filter context, with ALL as the filter-remover and the say-the-sentence discipline as your guardrail. One marked date table unlocked year-to-date and year-over-year in two lines apiece. And two six-row dimensions built with DISTINCT connected the last island, turning targets into a chart with a hundred-percent line that every region clears. Step back and look at what Module Two built in three weeks: a star of facts sharing dimensions, a family of named measures with one definition per concept, and a time spine that makes any of them time-aware. That is the machine, and it is finished. This week: the practice trio ends with you auditing the CEO's investor letter — bring skepticism. Assignment A-zero-six completes your model. And then Module Two closes with the midterm and the first project, where a messy pile of files becomes a working model with nobody holding your hand. You are ready. Next module, we finally spend all of this on what everyone thinks BI is: the charts.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Title slide: DAX II: CALCULATE and Time"/>
          <p:cNvSpPr>
            <a:spLocks noGrp="1"/>
          </p:cNvSpPr>
          <p:nvPr>
            <p:ph type="ctrTitle"/>
          </p:nvPr>
        </p:nvSpPr>
        <p:spPr/>
        <p:txBody>
          <a:bodyPr/>
          <a:lstStyle/>
          <a:p>
            <a:r>
              <a:rPr>
                <a:solidFill>
                  <a:srgbClr val="23203A"/>
                </a:solidFill>
              </a:rPr>
              <a:t>DAX II: CALCULATE and Time</a:t>
            </a:r>
          </a:p>
        </p:txBody>
      </p:sp>
      <p:sp>
        <p:nvSpPr>
          <p:cNvPr id="3" name="Subtitle 2" descr="Business Intelligence with Power BI · Lesson 6"/>
          <p:cNvSpPr>
            <a:spLocks noGrp="1"/>
          </p:cNvSpPr>
          <p:nvPr>
            <p:ph type="subTitle" idx="1"/>
          </p:nvPr>
        </p:nvSpPr>
        <p:spPr/>
        <p:txBody>
          <a:bodyPr/>
          <a:lstStyle/>
          <a:p>
            <a:r>
              <a:rPr>
                <a:solidFill>
                  <a:srgbClr val="4343A8"/>
                </a:solidFill>
              </a:rPr>
              <a:t>Business Intelligence with Power BI · Lesson 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Filter context, said precisely"/>
          <p:cNvSpPr>
            <a:spLocks noGrp="1"/>
          </p:cNvSpPr>
          <p:nvPr>
            <p:ph type="title"/>
          </p:nvPr>
        </p:nvSpPr>
        <p:spPr>
          <a:xfrm>
            <a:off x="731520" y="411480"/>
            <a:ext cx="10698480" cy="822960"/>
          </a:xfrm>
        </p:spPr>
        <p:txBody>
          <a:bodyPr/>
          <a:lstStyle/>
          <a:p>
            <a:r>
              <a:rPr sz="3400" b="1">
                <a:solidFill>
                  <a:srgbClr val="4343A8"/>
                </a:solidFill>
              </a:rPr>
              <a:t>Filter context, said precisely</a:t>
            </a:r>
          </a:p>
        </p:txBody>
      </p:sp>
      <p:sp>
        <p:nvSpPr>
          <p:cNvPr id="3" name="Content Placeholder 2" descr="Slide content: Every visual cell = a set of filters: row/column headers + slicers + page filters; The machine: filters select rows → the measure computes over survivors; Furniture row: model filtered to Furniture → 30,481 rows → $24.80M; Five cells, five contexts, one formula — that WAS the five margins"/>
          <p:cNvSpPr>
            <a:spLocks noGrp="1"/>
          </p:cNvSpPr>
          <p:nvPr>
            <p:ph idx="1"/>
          </p:nvPr>
        </p:nvSpPr>
        <p:spPr>
          <a:xfrm>
            <a:off x="731520" y="1417320"/>
            <a:ext cx="10698480" cy="4937760"/>
          </a:xfrm>
        </p:spPr>
        <p:txBody>
          <a:bodyPr/>
          <a:lstStyle/>
          <a:p>
            <a:pPr/>
            <a:r>
              <a:rPr sz="2400">
                <a:solidFill>
                  <a:srgbClr val="333333"/>
                </a:solidFill>
              </a:rPr>
              <a:t>Every visual cell = a set of filters: row/column headers + slicers + page filters</a:t>
            </a:r>
          </a:p>
          <a:p>
            <a:pPr/>
            <a:r>
              <a:rPr sz="2400">
                <a:solidFill>
                  <a:srgbClr val="333333"/>
                </a:solidFill>
              </a:rPr>
              <a:t>The machine: filters select rows → the measure computes over survivors</a:t>
            </a:r>
          </a:p>
          <a:p>
            <a:pPr/>
            <a:r>
              <a:rPr sz="2400">
                <a:solidFill>
                  <a:srgbClr val="333333"/>
                </a:solidFill>
              </a:rPr>
              <a:t>Furniture row: model filtered to Furniture → 30,481 rows → $24.80M</a:t>
            </a:r>
          </a:p>
          <a:p>
            <a:pPr/>
            <a:r>
              <a:rPr sz="2400">
                <a:solidFill>
                  <a:srgbClr val="333333"/>
                </a:solidFill>
              </a:rPr>
              <a:t>Five cells, five contexts, one formula — that WAS the five margins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CALCULATE: the context editor"/>
          <p:cNvSpPr>
            <a:spLocks noGrp="1"/>
          </p:cNvSpPr>
          <p:nvPr>
            <p:ph type="title"/>
          </p:nvPr>
        </p:nvSpPr>
        <p:spPr>
          <a:xfrm>
            <a:off x="731520" y="411480"/>
            <a:ext cx="10698480" cy="822960"/>
          </a:xfrm>
        </p:spPr>
        <p:txBody>
          <a:bodyPr/>
          <a:lstStyle/>
          <a:p>
            <a:r>
              <a:rPr sz="3400" b="1">
                <a:solidFill>
                  <a:srgbClr val="4343A8"/>
                </a:solidFill>
              </a:rPr>
              <a:t>CALCULATE: the context editor</a:t>
            </a:r>
          </a:p>
        </p:txBody>
      </p:sp>
      <p:sp>
        <p:nvSpPr>
          <p:cNvPr id="3" name="Content Placeholder 2" descr="Slide content: CALCULATE ( measure, filter-edits… ) — evaluates in a MODIFIED context; Revenue All Categories = CALCULATE ( [Total Revenue], ALL ( Products ) ); ALL removes that table's filters: the Furniture cell sees the full $66.81M; % of Total = DIVIDE ( [Total Revenue], [Revenue All Categories] ) → Furniture 37.1%; Read it aloud: “compute this, AS IF the filters were…”"/>
          <p:cNvSpPr>
            <a:spLocks noGrp="1"/>
          </p:cNvSpPr>
          <p:nvPr>
            <p:ph idx="1"/>
          </p:nvPr>
        </p:nvSpPr>
        <p:spPr>
          <a:xfrm>
            <a:off x="731520" y="1417320"/>
            <a:ext cx="10698480" cy="4937760"/>
          </a:xfrm>
        </p:spPr>
        <p:txBody>
          <a:bodyPr/>
          <a:lstStyle/>
          <a:p>
            <a:pPr/>
            <a:r>
              <a:rPr sz="2400">
                <a:solidFill>
                  <a:srgbClr val="333333"/>
                </a:solidFill>
              </a:rPr>
              <a:t>CALCULATE ( measure, filter-edits… ) — evaluates in a MODIFIED context</a:t>
            </a:r>
          </a:p>
          <a:p>
            <a:pPr/>
            <a:r>
              <a:rPr sz="2400">
                <a:solidFill>
                  <a:srgbClr val="333333"/>
                </a:solidFill>
              </a:rPr>
              <a:t>Revenue All Categories = CALCULATE ( [Total Revenue], ALL ( Products ) )</a:t>
            </a:r>
          </a:p>
          <a:p>
            <a:pPr/>
            <a:r>
              <a:rPr sz="2400">
                <a:solidFill>
                  <a:srgbClr val="333333"/>
                </a:solidFill>
              </a:rPr>
              <a:t>ALL removes that table's filters: the Furniture cell sees the full $66.81M</a:t>
            </a:r>
          </a:p>
          <a:p>
            <a:pPr/>
            <a:r>
              <a:rPr sz="2400">
                <a:solidFill>
                  <a:srgbClr val="333333"/>
                </a:solidFill>
              </a:rPr>
              <a:t>% of Total = DIVIDE ( [Total Revenue], [Revenue All Categories] ) → Furniture 37.1%</a:t>
            </a:r>
          </a:p>
          <a:p>
            <a:pPr/>
            <a:r>
              <a:rPr sz="2400">
                <a:solidFill>
                  <a:srgbClr val="333333"/>
                </a:solidFill>
              </a:rPr>
              <a:t>Read it aloud: “compute this, AS IF the filters were…”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Your % of Total denominator uses ALL(Sales) — the whole fact table. The page has a Year slicer. What breaks?"/>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Your % of Total denominator uses ALL(Sales) — the whole fact table. The page has a Year slicer. What breaks?</a:t>
            </a:r>
          </a:p>
        </p:txBody>
      </p:sp>
      <p:sp>
        <p:nvSpPr>
          <p:cNvPr id="4" name="TextBox 3" descr="Instructions: One minute with a neighbor. Say the CALCULATE sentence for this denominator.; What filters did ALL(Sales) remove that you meant to keep?"/>
          <p:cNvSpPr txBox="1"/>
          <p:nvPr/>
        </p:nvSpPr>
        <p:spPr>
          <a:xfrm>
            <a:off x="731520" y="3200400"/>
            <a:ext cx="10698480" cy="2743200"/>
          </a:xfrm>
          <a:prstGeom prst="rect">
            <a:avLst/>
          </a:prstGeom>
          <a:noFill/>
        </p:spPr>
        <p:txBody>
          <a:bodyPr wrap="square">
            <a:spAutoFit/>
          </a:bodyPr>
          <a:lstStyle/>
          <a:p>
            <a:r>
              <a:rPr sz="2400">
                <a:solidFill>
                  <a:srgbClr val="333333"/>
                </a:solidFill>
              </a:rPr>
              <a:t>One minute with a neighbor. Say the CALCULATE sentence for this denominator.</a:t>
            </a:r>
          </a:p>
          <a:p>
            <a:r>
              <a:rPr sz="2400">
                <a:solidFill>
                  <a:srgbClr val="333333"/>
                </a:solidFill>
              </a:rPr>
              <a:t>What filters did ALL(Sales) remove that you meant to keep?</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date table: one spine, marked"/>
          <p:cNvSpPr>
            <a:spLocks noGrp="1"/>
          </p:cNvSpPr>
          <p:nvPr>
            <p:ph type="title"/>
          </p:nvPr>
        </p:nvSpPr>
        <p:spPr>
          <a:xfrm>
            <a:off x="731520" y="411480"/>
            <a:ext cx="10698480" cy="822960"/>
          </a:xfrm>
        </p:spPr>
        <p:txBody>
          <a:bodyPr/>
          <a:lstStyle/>
          <a:p>
            <a:r>
              <a:rPr sz="3400" b="1">
                <a:solidFill>
                  <a:srgbClr val="4343A8"/>
                </a:solidFill>
              </a:rPr>
              <a:t>The date table: one spine, marked</a:t>
            </a:r>
          </a:p>
        </p:txBody>
      </p:sp>
      <p:sp>
        <p:nvSpPr>
          <p:cNvPr id="3" name="Content Placeholder 2" descr="Slide content: Auto date/time OFF — hidden per-column calendars can't be shared or trusted; Dates = CALENDAR ( DATE(2023,1,1), DATE(2026,12,31) ) → 1,461 rows; Add Year, Month · sort Month by number · MARK AS DATE TABLE; Relate Dates[Date] → Sales[OrderDate]: the star gains a time axis"/>
          <p:cNvSpPr>
            <a:spLocks noGrp="1"/>
          </p:cNvSpPr>
          <p:nvPr>
            <p:ph idx="1"/>
          </p:nvPr>
        </p:nvSpPr>
        <p:spPr>
          <a:xfrm>
            <a:off x="731520" y="1417320"/>
            <a:ext cx="10698480" cy="4937760"/>
          </a:xfrm>
        </p:spPr>
        <p:txBody>
          <a:bodyPr/>
          <a:lstStyle/>
          <a:p>
            <a:pPr/>
            <a:r>
              <a:rPr sz="2400">
                <a:solidFill>
                  <a:srgbClr val="333333"/>
                </a:solidFill>
              </a:rPr>
              <a:t>Auto date/time OFF — hidden per-column calendars can't be shared or trusted</a:t>
            </a:r>
          </a:p>
          <a:p>
            <a:pPr/>
            <a:r>
              <a:rPr sz="2400">
                <a:solidFill>
                  <a:srgbClr val="333333"/>
                </a:solidFill>
              </a:rPr>
              <a:t>Dates = CALENDAR ( DATE(2023,1,1), DATE(2026,12,31) ) → 1,461 rows</a:t>
            </a:r>
          </a:p>
          <a:p>
            <a:pPr/>
            <a:r>
              <a:rPr sz="2400">
                <a:solidFill>
                  <a:srgbClr val="333333"/>
                </a:solidFill>
              </a:rPr>
              <a:t>Add Year, Month · sort Month by number · MARK AS DATE TABLE</a:t>
            </a:r>
          </a:p>
          <a:p>
            <a:pPr/>
            <a:r>
              <a:rPr sz="2400">
                <a:solidFill>
                  <a:srgbClr val="333333"/>
                </a:solidFill>
              </a:rPr>
              <a:t>Relate Dates[Date] → Sales[OrderDate]: the star gains a time axis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wo functions carry the load"/>
          <p:cNvSpPr>
            <a:spLocks noGrp="1"/>
          </p:cNvSpPr>
          <p:nvPr>
            <p:ph type="title"/>
          </p:nvPr>
        </p:nvSpPr>
        <p:spPr>
          <a:xfrm>
            <a:off x="731520" y="411480"/>
            <a:ext cx="10698480" cy="822960"/>
          </a:xfrm>
        </p:spPr>
        <p:txBody>
          <a:bodyPr/>
          <a:lstStyle/>
          <a:p>
            <a:r>
              <a:rPr sz="3400" b="1">
                <a:solidFill>
                  <a:srgbClr val="4343A8"/>
                </a:solidFill>
              </a:rPr>
              <a:t>Two functions carry the load</a:t>
            </a:r>
          </a:p>
        </p:txBody>
      </p:sp>
      <p:sp>
        <p:nvSpPr>
          <p:cNvPr id="3" name="Content Placeholder 2" descr="Slide content: Revenue YTD = TOTALYTD ( [Total Revenue], Dates[Date] ) → June 2025: $9.92M; Revenue LY = CALCULATE ( [Total Revenue], SAMEPERIODLASTYEAR ( Dates[Date] ) ); YoY Growth % = DIVIDE ( [Total Revenue] − [Revenue LY], [Revenue LY] ); 2025: +12.0% · June 2026 vs June 2025: +15.9% — same measures, different context"/>
          <p:cNvSpPr>
            <a:spLocks noGrp="1"/>
          </p:cNvSpPr>
          <p:nvPr>
            <p:ph idx="1"/>
          </p:nvPr>
        </p:nvSpPr>
        <p:spPr>
          <a:xfrm>
            <a:off x="731520" y="1417320"/>
            <a:ext cx="10698480" cy="4937760"/>
          </a:xfrm>
        </p:spPr>
        <p:txBody>
          <a:bodyPr/>
          <a:lstStyle/>
          <a:p>
            <a:pPr/>
            <a:r>
              <a:rPr sz="2400">
                <a:solidFill>
                  <a:srgbClr val="333333"/>
                </a:solidFill>
              </a:rPr>
              <a:t>Revenue YTD = TOTALYTD ( [Total Revenue], Dates[Date] ) → June 2025: $9.92M</a:t>
            </a:r>
          </a:p>
          <a:p>
            <a:pPr/>
            <a:r>
              <a:rPr sz="2400">
                <a:solidFill>
                  <a:srgbClr val="333333"/>
                </a:solidFill>
              </a:rPr>
              <a:t>Revenue LY = CALCULATE ( [Total Revenue], SAMEPERIODLASTYEAR ( Dates[Date] ) )</a:t>
            </a:r>
          </a:p>
          <a:p>
            <a:pPr/>
            <a:r>
              <a:rPr sz="2400">
                <a:solidFill>
                  <a:srgbClr val="333333"/>
                </a:solidFill>
              </a:rPr>
              <a:t>YoY Growth % = DIVIDE ( [Total Revenue] − [Revenue LY], [Revenue LY] )</a:t>
            </a:r>
          </a:p>
          <a:p>
            <a:pPr/>
            <a:r>
              <a:rPr sz="2400">
                <a:solidFill>
                  <a:srgbClr val="333333"/>
                </a:solidFill>
              </a:rPr>
              <a:t>2025: +12.0% · June 2026 vs June 2025: +15.9% — same measures, different context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payoff: targets joins the star"/>
          <p:cNvSpPr>
            <a:spLocks noGrp="1"/>
          </p:cNvSpPr>
          <p:nvPr>
            <p:ph type="title"/>
          </p:nvPr>
        </p:nvSpPr>
        <p:spPr>
          <a:xfrm>
            <a:off x="731520" y="411480"/>
            <a:ext cx="10698480" cy="822960"/>
          </a:xfrm>
        </p:spPr>
        <p:txBody>
          <a:bodyPr/>
          <a:lstStyle/>
          <a:p>
            <a:r>
              <a:rPr sz="3400" b="1">
                <a:solidFill>
                  <a:srgbClr val="4343A8"/>
                </a:solidFill>
              </a:rPr>
              <a:t>The payoff: targets joins the star</a:t>
            </a:r>
          </a:p>
        </p:txBody>
      </p:sp>
      <p:sp>
        <p:nvSpPr>
          <p:cNvPr id="3" name="Content Placeholder 2" descr="Slide content: Targets (region × category × month) has been an island since Lesson 4; Its grain needed unique keys the model didn't have — until tonight; Targets[TargetMonth] → Dates[Date] · Regions = DISTINCT(Stores[Region]) · Categories likewise; Attainment % = DIVIDE ( [Total Revenue], SUM ( Targets[RevenueTarget] ) ); H1 2026: $11.52M vs $10.72M → 107.4% · West 112.7% · every region above 100"/>
          <p:cNvSpPr>
            <a:spLocks noGrp="1"/>
          </p:cNvSpPr>
          <p:nvPr>
            <p:ph idx="1"/>
          </p:nvPr>
        </p:nvSpPr>
        <p:spPr>
          <a:xfrm>
            <a:off x="731520" y="1417320"/>
            <a:ext cx="10698480" cy="4937760"/>
          </a:xfrm>
        </p:spPr>
        <p:txBody>
          <a:bodyPr/>
          <a:lstStyle/>
          <a:p>
            <a:pPr/>
            <a:r>
              <a:rPr sz="2400">
                <a:solidFill>
                  <a:srgbClr val="333333"/>
                </a:solidFill>
              </a:rPr>
              <a:t>Targets (region × category × month) has been an island since Lesson 4</a:t>
            </a:r>
          </a:p>
          <a:p>
            <a:pPr/>
            <a:r>
              <a:rPr sz="2400">
                <a:solidFill>
                  <a:srgbClr val="333333"/>
                </a:solidFill>
              </a:rPr>
              <a:t>Its grain needed unique keys the model didn't have — until tonight</a:t>
            </a:r>
          </a:p>
          <a:p>
            <a:pPr/>
            <a:r>
              <a:rPr sz="2400">
                <a:solidFill>
                  <a:srgbClr val="333333"/>
                </a:solidFill>
              </a:rPr>
              <a:t>Targets[TargetMonth] → Dates[Date] · Regions = DISTINCT(Stores[Region]) · Categories likewise</a:t>
            </a:r>
          </a:p>
          <a:p>
            <a:pPr/>
            <a:r>
              <a:rPr sz="2400">
                <a:solidFill>
                  <a:srgbClr val="333333"/>
                </a:solidFill>
              </a:rPr>
              <a:t>Attainment % = DIVIDE ( [Total Revenue], SUM ( Targets[RevenueTarget] ) )</a:t>
            </a:r>
          </a:p>
          <a:p>
            <a:pPr/>
            <a:r>
              <a:rPr sz="2400">
                <a:solidFill>
                  <a:srgbClr val="333333"/>
                </a:solidFill>
              </a:rPr>
              <a:t>H1 2026: $11.52M vs $10.72M → 107.4% · West 112.7% · every region above 100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Attainment is 107.4% and every region beat target. A manager says: “so the targets were too easy.” Your move?"/>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Attainment is 107.4% and every region beat target. A manager says: “so the targets were too easy.” Your move?</a:t>
            </a:r>
          </a:p>
        </p:txBody>
      </p:sp>
      <p:sp>
        <p:nvSpPr>
          <p:cNvPr id="4" name="TextBox 3" descr="Instructions: Ninety seconds: what would you check, and what would you say?; Relevant fact: targets were set at roughly prior year plus 8%."/>
          <p:cNvSpPr txBox="1"/>
          <p:nvPr/>
        </p:nvSpPr>
        <p:spPr>
          <a:xfrm>
            <a:off x="731520" y="3200400"/>
            <a:ext cx="10698480" cy="2743200"/>
          </a:xfrm>
          <a:prstGeom prst="rect">
            <a:avLst/>
          </a:prstGeom>
          <a:noFill/>
        </p:spPr>
        <p:txBody>
          <a:bodyPr wrap="square">
            <a:spAutoFit/>
          </a:bodyPr>
          <a:lstStyle/>
          <a:p>
            <a:r>
              <a:rPr sz="2400">
                <a:solidFill>
                  <a:srgbClr val="333333"/>
                </a:solidFill>
              </a:rPr>
              <a:t>Ninety seconds: what would you check, and what would you say?</a:t>
            </a:r>
          </a:p>
          <a:p>
            <a:r>
              <a:rPr sz="2400">
                <a:solidFill>
                  <a:srgbClr val="333333"/>
                </a:solidFill>
              </a:rPr>
              <a:t>Relevant fact: targets were set at roughly prior year plus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you did — and what Module 2 built"/>
          <p:cNvSpPr>
            <a:spLocks noGrp="1"/>
          </p:cNvSpPr>
          <p:nvPr>
            <p:ph type="title"/>
          </p:nvPr>
        </p:nvSpPr>
        <p:spPr>
          <a:xfrm>
            <a:off x="731520" y="411480"/>
            <a:ext cx="10698480" cy="822960"/>
          </a:xfrm>
        </p:spPr>
        <p:txBody>
          <a:bodyPr/>
          <a:lstStyle/>
          <a:p>
            <a:r>
              <a:rPr sz="3400" b="1">
                <a:solidFill>
                  <a:srgbClr val="4343A8"/>
                </a:solidFill>
              </a:rPr>
              <a:t>What you did — and what Module 2 built</a:t>
            </a:r>
          </a:p>
        </p:txBody>
      </p:sp>
      <p:sp>
        <p:nvSpPr>
          <p:cNvPr id="3" name="Content Placeholder 2" descr="Slide content: CALCULATE edits filter context · ALL removes a table's filters · say the sentence first; One marked date table: TOTALYTD and SAMEPERIODLASTYEAR do the rest; Conformed dimensions joined the last island — attainment 107.4%, West 112.7%; Module 2 total: a star, a measure family, a time spine — the machine under every future chart; This week: practice trio · Quiz 6 · A06 · then the MIDTERM and Project 1"/>
          <p:cNvSpPr>
            <a:spLocks noGrp="1"/>
          </p:cNvSpPr>
          <p:nvPr>
            <p:ph idx="1"/>
          </p:nvPr>
        </p:nvSpPr>
        <p:spPr>
          <a:xfrm>
            <a:off x="731520" y="1417320"/>
            <a:ext cx="10698480" cy="4937760"/>
          </a:xfrm>
        </p:spPr>
        <p:txBody>
          <a:bodyPr/>
          <a:lstStyle/>
          <a:p>
            <a:pPr/>
            <a:r>
              <a:rPr sz="2400">
                <a:solidFill>
                  <a:srgbClr val="333333"/>
                </a:solidFill>
              </a:rPr>
              <a:t>CALCULATE edits filter context · ALL removes a table's filters · say the sentence first</a:t>
            </a:r>
          </a:p>
          <a:p>
            <a:pPr/>
            <a:r>
              <a:rPr sz="2400">
                <a:solidFill>
                  <a:srgbClr val="333333"/>
                </a:solidFill>
              </a:rPr>
              <a:t>One marked date table: TOTALYTD and SAMEPERIODLASTYEAR do the rest</a:t>
            </a:r>
          </a:p>
          <a:p>
            <a:pPr/>
            <a:r>
              <a:rPr sz="2400">
                <a:solidFill>
                  <a:srgbClr val="333333"/>
                </a:solidFill>
              </a:rPr>
              <a:t>Conformed dimensions joined the last island — attainment 107.4%, West 112.7%</a:t>
            </a:r>
          </a:p>
          <a:p>
            <a:pPr/>
            <a:r>
              <a:rPr sz="2400">
                <a:solidFill>
                  <a:srgbClr val="333333"/>
                </a:solidFill>
              </a:rPr>
              <a:t>Module 2 total: a star, a measure family, a time spine — the machine under every future chart</a:t>
            </a:r>
          </a:p>
          <a:p>
            <a:pPr/>
            <a:r>
              <a:rPr sz="2400">
                <a:solidFill>
                  <a:srgbClr val="333333"/>
                </a:solidFill>
              </a:rPr>
              <a:t>This week: practice trio · Quiz 6 · A06 · then the MIDTERM and Project 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L06 DAX II - CALCULATE and Time</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